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Josefin Sans" pitchFamily="2" charset="0"/>
      <p:regular r:id="rId28"/>
      <p:bold r:id="rId29"/>
      <p:italic r:id="rId30"/>
      <p:boldItalic r:id="rId31"/>
    </p:embeddedFont>
    <p:embeddedFont>
      <p:font typeface="Josefin Sans Medium" pitchFamily="2" charset="0"/>
      <p:regular r:id="rId32"/>
      <p:bold r:id="rId33"/>
      <p:italic r:id="rId34"/>
      <p:boldItalic r:id="rId35"/>
    </p:embeddedFont>
    <p:embeddedFont>
      <p:font typeface="Signika" pitchFamily="2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BE52ED-E3B1-4DE2-B262-997BCB57D07E}">
  <a:tblStyle styleId="{DFBE52ED-E3B1-4DE2-B262-997BCB57D0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4" d="100"/>
          <a:sy n="194" d="100"/>
        </p:scale>
        <p:origin x="756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c681a3702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7c681a3702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c7c45620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27c7c45620a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L’ajout de vos ticket facilité.</a:t>
            </a:r>
            <a:endParaRPr/>
          </a:p>
        </p:txBody>
      </p:sp>
      <p:sp>
        <p:nvSpPr>
          <p:cNvPr id="228" name="Google Shape;228;g27c7c45620a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c681a370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27c681a3702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L’ajout de vos ticket facilité.</a:t>
            </a:r>
            <a:endParaRPr/>
          </a:p>
        </p:txBody>
      </p:sp>
      <p:sp>
        <p:nvSpPr>
          <p:cNvPr id="237" name="Google Shape;237;g27c681a3702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681a370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27c681a3702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Description de chaque algorithme</a:t>
            </a:r>
            <a:endParaRPr/>
          </a:p>
        </p:txBody>
      </p:sp>
      <p:sp>
        <p:nvSpPr>
          <p:cNvPr id="246" name="Google Shape;246;g27c681a3702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c681a370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27c681a3702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Workflow</a:t>
            </a:r>
            <a:endParaRPr/>
          </a:p>
        </p:txBody>
      </p:sp>
      <p:sp>
        <p:nvSpPr>
          <p:cNvPr id="258" name="Google Shape;258;g27c681a3702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c681a370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27c681a3702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L’ajout de vos ticket facilité.</a:t>
            </a:r>
            <a:endParaRPr/>
          </a:p>
        </p:txBody>
      </p:sp>
      <p:sp>
        <p:nvSpPr>
          <p:cNvPr id="274" name="Google Shape;274;g27c681a3702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c7c45620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27c7c45620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Nécéssité de populer la base de donnée.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Pas possible d’avoir le catalogue des magasins.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a décidé de scraper ces données.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27c7c45620a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7ca8725239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27ca8725239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Nécéssité de populer la base de donnée.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Pas possible d’avoir le catalogue des magasins.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a décidé de scraper ces données.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7ca8725239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7c7c45620a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27c7c45620a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BDD no SQL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Forme de document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en permet de DocumentDB mais pas mal de problème.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Choix sur MangoDB et Atlas hebergé chez AWS</a:t>
            </a:r>
            <a:endParaRPr/>
          </a:p>
        </p:txBody>
      </p:sp>
      <p:sp>
        <p:nvSpPr>
          <p:cNvPr id="301" name="Google Shape;301;g27c7c45620a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c7c45620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27c7c45620a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L’ajout de vos ticket facilité.</a:t>
            </a:r>
            <a:endParaRPr/>
          </a:p>
        </p:txBody>
      </p:sp>
      <p:sp>
        <p:nvSpPr>
          <p:cNvPr id="311" name="Google Shape;311;g27c7c45620a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7c7c45620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27c7c45620a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L’ajout de vos ticket facilité.</a:t>
            </a:r>
            <a:endParaRPr/>
          </a:p>
        </p:txBody>
      </p:sp>
      <p:sp>
        <p:nvSpPr>
          <p:cNvPr id="320" name="Google Shape;320;g27c7c45620a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cab3778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7cab37782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Une application multi-tiers.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comparé à l’architecture initiale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Entièrement hebergée chez AWS.</a:t>
            </a:r>
            <a:endParaRPr sz="1800"/>
          </a:p>
        </p:txBody>
      </p:sp>
      <p:sp>
        <p:nvSpPr>
          <p:cNvPr id="133" name="Google Shape;133;g27cab37782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c681a3702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27c681a3702_2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n’oubliez pas, dépensez intelligent avec scanalyze</a:t>
            </a:r>
            <a:endParaRPr/>
          </a:p>
        </p:txBody>
      </p:sp>
      <p:sp>
        <p:nvSpPr>
          <p:cNvPr id="328" name="Google Shape;328;g27c681a3702_2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c7c45620a_3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7c7c45620a_3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Application développée en Kotlin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CameraX pour la gestion de la camera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ML Kit pour l’OCR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OpenCV pour le traitement des images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MP Android Charts pour les graphiques</a:t>
            </a:r>
            <a:endParaRPr sz="1600"/>
          </a:p>
        </p:txBody>
      </p:sp>
      <p:sp>
        <p:nvSpPr>
          <p:cNvPr id="141" name="Google Shape;141;g27c7c45620a_3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c7c45620a_3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27c7c45620a_3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Au niveau du scan ça se passe comme ça:</a:t>
            </a:r>
            <a:br>
              <a:rPr lang="fr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Capture de l’image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Correction de la rotation et de la perspective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OCR avec ML Kit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Reconstruction des lignes du ticket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Envoi des données à l’API</a:t>
            </a:r>
            <a:endParaRPr sz="1800"/>
          </a:p>
        </p:txBody>
      </p:sp>
      <p:sp>
        <p:nvSpPr>
          <p:cNvPr id="153" name="Google Shape;153;g27c7c45620a_3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c7c45620a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27c7c45620a_3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Image source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Transformation de l’image en échelle de gris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Application d’un flou</a:t>
            </a:r>
            <a:endParaRPr sz="1800"/>
          </a:p>
        </p:txBody>
      </p:sp>
      <p:sp>
        <p:nvSpPr>
          <p:cNvPr id="165" name="Google Shape;165;g27c7c45620a_3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c7c45620a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27c7c45620a_3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Appliquer un thresholding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Dilater et éroder les pixels blancs pour supprimer le bruit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Approximation d’un rectangle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Appliquer la forme du rectangle à l’image source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8" name="Google Shape;178;g27c7c45620a_3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c7c45620a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27c7c45620a_3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Correction de perspective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augmentation du contraste pour OCR</a:t>
            </a:r>
            <a:endParaRPr/>
          </a:p>
        </p:txBody>
      </p:sp>
      <p:sp>
        <p:nvSpPr>
          <p:cNvPr id="199" name="Google Shape;199;g27c7c45620a_3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7c7c45620a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27c7c45620a_3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ML Kit détecte des blocs de texte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Les blocs contiennent des lignes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les lignes contiennent des mots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Chaque objet possède des coordonnées en X et Y (pixels)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8" name="Google Shape;208;g27c7c45620a_3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c7c45620a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27c7c45620a_3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7c7c45620a_3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 descr="Une image contenant texte, Police, Graphique, graphism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5487" y="728702"/>
            <a:ext cx="3573026" cy="357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ignika"/>
              <a:buNone/>
            </a:pPr>
            <a:r>
              <a:rPr lang="fr" b="1">
                <a:latin typeface="Signika"/>
                <a:ea typeface="Signika"/>
                <a:cs typeface="Signika"/>
                <a:sym typeface="Signika"/>
              </a:rPr>
              <a:t>API - Technologies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31" name="Google Shape;231;p34" descr="Une image contenant Graphique, graphisme, Police, conceptio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64" y="4090034"/>
            <a:ext cx="994174" cy="99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1" y="1750400"/>
            <a:ext cx="2678548" cy="16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6224" y="1900241"/>
            <a:ext cx="442912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ignika"/>
              <a:buNone/>
            </a:pPr>
            <a:r>
              <a:rPr lang="fr" b="1">
                <a:latin typeface="Signika"/>
                <a:ea typeface="Signika"/>
                <a:cs typeface="Signika"/>
                <a:sym typeface="Signika"/>
              </a:rPr>
              <a:t>API - Technologies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40" name="Google Shape;240;p35" descr="Une image contenant Graphique, graphisme, Police, conceptio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64" y="4090034"/>
            <a:ext cx="994174" cy="99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1142988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625" y="2009769"/>
            <a:ext cx="389572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ignika"/>
              <a:buNone/>
            </a:pPr>
            <a:r>
              <a:rPr lang="fr" b="1">
                <a:latin typeface="Signika"/>
                <a:ea typeface="Signika"/>
                <a:cs typeface="Signika"/>
                <a:sym typeface="Signika"/>
              </a:rPr>
              <a:t>API - Algorithmes d’indexation</a:t>
            </a:r>
            <a:endParaRPr/>
          </a:p>
        </p:txBody>
      </p:sp>
      <p:pic>
        <p:nvPicPr>
          <p:cNvPr id="249" name="Google Shape;249;p36" descr="Une image contenant Graphique, graphisme, Police, conceptio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64" y="4090034"/>
            <a:ext cx="994174" cy="9941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6"/>
          <p:cNvSpPr txBox="1"/>
          <p:nvPr/>
        </p:nvSpPr>
        <p:spPr>
          <a:xfrm>
            <a:off x="2060625" y="1695725"/>
            <a:ext cx="163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4736575" y="2196575"/>
            <a:ext cx="412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6789975" y="1695725"/>
            <a:ext cx="159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4443300" y="1695725"/>
            <a:ext cx="159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aphicFrame>
        <p:nvGraphicFramePr>
          <p:cNvPr id="254" name="Google Shape;254;p36"/>
          <p:cNvGraphicFramePr/>
          <p:nvPr/>
        </p:nvGraphicFramePr>
        <p:xfrm>
          <a:off x="598100" y="156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{DFBE52ED-E3B1-4DE2-B262-997BCB57D07E}</a:tableStyleId>
              </a:tblPr>
              <a:tblGrid>
                <a:gridCol w="229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 b="1">
                          <a:solidFill>
                            <a:schemeClr val="dk1"/>
                          </a:solidFill>
                          <a:latin typeface="Signika"/>
                          <a:ea typeface="Signika"/>
                          <a:cs typeface="Signika"/>
                          <a:sym typeface="Signika"/>
                        </a:rPr>
                        <a:t>Coefficient de dice</a:t>
                      </a:r>
                      <a:endParaRPr b="1">
                        <a:latin typeface="Signika"/>
                        <a:ea typeface="Signika"/>
                        <a:cs typeface="Signika"/>
                        <a:sym typeface="Signik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 b="1">
                          <a:solidFill>
                            <a:schemeClr val="dk1"/>
                          </a:solidFill>
                          <a:latin typeface="Signika"/>
                          <a:ea typeface="Signika"/>
                          <a:cs typeface="Signika"/>
                          <a:sym typeface="Signika"/>
                        </a:rPr>
                        <a:t>Distance de Levenshtein</a:t>
                      </a:r>
                      <a:endParaRPr b="1">
                        <a:latin typeface="Signika"/>
                        <a:ea typeface="Signika"/>
                        <a:cs typeface="Signika"/>
                        <a:sym typeface="Signik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 b="1">
                          <a:solidFill>
                            <a:schemeClr val="dk1"/>
                          </a:solidFill>
                          <a:latin typeface="Signika"/>
                          <a:ea typeface="Signika"/>
                          <a:cs typeface="Signika"/>
                          <a:sym typeface="Signika"/>
                        </a:rPr>
                        <a:t>Distance de Jaro-Winkler</a:t>
                      </a:r>
                      <a:endParaRPr sz="1800" b="1">
                        <a:latin typeface="Signika"/>
                        <a:ea typeface="Signika"/>
                        <a:cs typeface="Signika"/>
                        <a:sym typeface="Signik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9000"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Josefin Sans Medium"/>
                        <a:buChar char="●"/>
                      </a:pPr>
                      <a:r>
                        <a:rPr lang="fr" sz="1600">
                          <a:latin typeface="Josefin Sans Medium"/>
                          <a:ea typeface="Josefin Sans Medium"/>
                          <a:cs typeface="Josefin Sans Medium"/>
                          <a:sym typeface="Josefin Sans Medium"/>
                        </a:rPr>
                        <a:t>Division en n-gram</a:t>
                      </a:r>
                      <a:endParaRPr sz="1600">
                        <a:latin typeface="Josefin Sans Medium"/>
                        <a:ea typeface="Josefin Sans Medium"/>
                        <a:cs typeface="Josefin Sans Medium"/>
                        <a:sym typeface="Josefin Sans Medium"/>
                      </a:endParaRPr>
                    </a:p>
                    <a:p>
                      <a:pPr marL="4572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Josefin Sans Medium"/>
                        <a:ea typeface="Josefin Sans Medium"/>
                        <a:cs typeface="Josefin Sans Medium"/>
                        <a:sym typeface="Josefin Sans Medium"/>
                      </a:endParaRPr>
                    </a:p>
                    <a:p>
                      <a:pPr marL="457200" lvl="0" indent="-330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Josefin Sans Medium"/>
                        <a:buChar char="●"/>
                      </a:pPr>
                      <a:r>
                        <a:rPr lang="fr" sz="1600">
                          <a:latin typeface="Josefin Sans Medium"/>
                          <a:ea typeface="Josefin Sans Medium"/>
                          <a:cs typeface="Josefin Sans Medium"/>
                          <a:sym typeface="Josefin Sans Medium"/>
                        </a:rPr>
                        <a:t>Comparaison de n-gram similaire</a:t>
                      </a:r>
                      <a:endParaRPr sz="1600">
                        <a:latin typeface="Josefin Sans Medium"/>
                        <a:ea typeface="Josefin Sans Medium"/>
                        <a:cs typeface="Josefin Sans Medium"/>
                        <a:sym typeface="Josefin Sans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Josefin Sans Medium"/>
                        <a:buChar char="●"/>
                      </a:pPr>
                      <a:r>
                        <a:rPr lang="fr" sz="1600">
                          <a:latin typeface="Josefin Sans Medium"/>
                          <a:ea typeface="Josefin Sans Medium"/>
                          <a:cs typeface="Josefin Sans Medium"/>
                          <a:sym typeface="Josefin Sans Medium"/>
                        </a:rPr>
                        <a:t>Coût pour transformer s1 en s2</a:t>
                      </a:r>
                      <a:endParaRPr sz="1600">
                        <a:latin typeface="Josefin Sans Medium"/>
                        <a:ea typeface="Josefin Sans Medium"/>
                        <a:cs typeface="Josefin Sans Medium"/>
                        <a:sym typeface="Josefin Sans Medium"/>
                      </a:endParaRPr>
                    </a:p>
                    <a:p>
                      <a:pPr marL="4572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Josefin Sans Medium"/>
                        <a:ea typeface="Josefin Sans Medium"/>
                        <a:cs typeface="Josefin Sans Medium"/>
                        <a:sym typeface="Josefin Sans Medium"/>
                      </a:endParaRPr>
                    </a:p>
                    <a:p>
                      <a:pPr marL="457200" lvl="0" indent="-330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Josefin Sans Medium"/>
                        <a:buChar char="●"/>
                      </a:pPr>
                      <a:r>
                        <a:rPr lang="fr" sz="1600">
                          <a:latin typeface="Josefin Sans Medium"/>
                          <a:ea typeface="Josefin Sans Medium"/>
                          <a:cs typeface="Josefin Sans Medium"/>
                          <a:sym typeface="Josefin Sans Medium"/>
                        </a:rPr>
                        <a:t>Substitution / ajout / suppression</a:t>
                      </a:r>
                      <a:endParaRPr sz="1600">
                        <a:latin typeface="Josefin Sans Medium"/>
                        <a:ea typeface="Josefin Sans Medium"/>
                        <a:cs typeface="Josefin Sans Medium"/>
                        <a:sym typeface="Josefin Sans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Josefin Sans Medium"/>
                        <a:buChar char="●"/>
                      </a:pPr>
                      <a:r>
                        <a:rPr lang="fr" sz="1600">
                          <a:latin typeface="Josefin Sans Medium"/>
                          <a:ea typeface="Josefin Sans Medium"/>
                          <a:cs typeface="Josefin Sans Medium"/>
                          <a:sym typeface="Josefin Sans Medium"/>
                        </a:rPr>
                        <a:t>Caractère correspondant</a:t>
                      </a:r>
                      <a:endParaRPr sz="1600">
                        <a:latin typeface="Josefin Sans Medium"/>
                        <a:ea typeface="Josefin Sans Medium"/>
                        <a:cs typeface="Josefin Sans Medium"/>
                        <a:sym typeface="Josefin Sans Medium"/>
                      </a:endParaRPr>
                    </a:p>
                    <a:p>
                      <a:pPr marL="4572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Josefin Sans Medium"/>
                        <a:ea typeface="Josefin Sans Medium"/>
                        <a:cs typeface="Josefin Sans Medium"/>
                        <a:sym typeface="Josefin Sans Medium"/>
                      </a:endParaRPr>
                    </a:p>
                    <a:p>
                      <a:pPr marL="457200" lvl="0" indent="-330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Josefin Sans Medium"/>
                        <a:buChar char="●"/>
                      </a:pPr>
                      <a:r>
                        <a:rPr lang="fr" sz="1600">
                          <a:latin typeface="Josefin Sans Medium"/>
                          <a:ea typeface="Josefin Sans Medium"/>
                          <a:cs typeface="Josefin Sans Medium"/>
                          <a:sym typeface="Josefin Sans Medium"/>
                        </a:rPr>
                        <a:t>Nombre de transpositions</a:t>
                      </a:r>
                      <a:endParaRPr sz="1600">
                        <a:latin typeface="Josefin Sans Medium"/>
                        <a:ea typeface="Josefin Sans Medium"/>
                        <a:cs typeface="Josefin Sans Medium"/>
                        <a:sym typeface="Josefin Sans Medium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ignika"/>
              <a:buNone/>
            </a:pPr>
            <a:r>
              <a:rPr lang="fr" b="1">
                <a:latin typeface="Signika"/>
                <a:ea typeface="Signika"/>
                <a:cs typeface="Signika"/>
                <a:sym typeface="Signika"/>
              </a:rPr>
              <a:t>API - Indexation</a:t>
            </a:r>
            <a:endParaRPr/>
          </a:p>
        </p:txBody>
      </p:sp>
      <p:pic>
        <p:nvPicPr>
          <p:cNvPr id="261" name="Google Shape;261;p37" descr="Une image contenant Graphique, graphisme, Police, conceptio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64" y="4090034"/>
            <a:ext cx="994174" cy="99417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7"/>
          <p:cNvSpPr txBox="1"/>
          <p:nvPr/>
        </p:nvSpPr>
        <p:spPr>
          <a:xfrm>
            <a:off x="5387675" y="2073425"/>
            <a:ext cx="2540100" cy="646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Longobardi Tomates pelées en morceaux au jus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6789975" y="1695725"/>
            <a:ext cx="159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994525" y="2196575"/>
            <a:ext cx="2008500" cy="415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tonates </a:t>
            </a:r>
            <a:r>
              <a:rPr lang="fr" sz="1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80r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 ceaux 400g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676" y="2022764"/>
            <a:ext cx="753326" cy="74781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/>
          <p:nvPr/>
        </p:nvSpPr>
        <p:spPr>
          <a:xfrm>
            <a:off x="3003000" y="2307275"/>
            <a:ext cx="815700" cy="178800"/>
          </a:xfrm>
          <a:prstGeom prst="rightArrow">
            <a:avLst>
              <a:gd name="adj1" fmla="val 23770"/>
              <a:gd name="adj2" fmla="val 70889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7"/>
          <p:cNvSpPr txBox="1"/>
          <p:nvPr/>
        </p:nvSpPr>
        <p:spPr>
          <a:xfrm>
            <a:off x="3573888" y="1579913"/>
            <a:ext cx="124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Josefin Sans"/>
                <a:ea typeface="Josefin Sans"/>
                <a:cs typeface="Josefin Sans"/>
                <a:sym typeface="Josefin Sans"/>
              </a:rPr>
              <a:t>Algorithmes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8" name="Google Shape;268;p37"/>
          <p:cNvSpPr/>
          <p:nvPr/>
        </p:nvSpPr>
        <p:spPr>
          <a:xfrm>
            <a:off x="4572000" y="2307275"/>
            <a:ext cx="815700" cy="178800"/>
          </a:xfrm>
          <a:prstGeom prst="rightArrow">
            <a:avLst>
              <a:gd name="adj1" fmla="val 23770"/>
              <a:gd name="adj2" fmla="val 70889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7"/>
          <p:cNvSpPr txBox="1"/>
          <p:nvPr/>
        </p:nvSpPr>
        <p:spPr>
          <a:xfrm>
            <a:off x="1250428" y="1579925"/>
            <a:ext cx="149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Josefin Sans"/>
                <a:ea typeface="Josefin Sans"/>
                <a:cs typeface="Josefin Sans"/>
                <a:sym typeface="Josefin Sans"/>
              </a:rPr>
              <a:t>Ticket scanné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0" name="Google Shape;270;p37"/>
          <p:cNvSpPr txBox="1"/>
          <p:nvPr/>
        </p:nvSpPr>
        <p:spPr>
          <a:xfrm>
            <a:off x="5939053" y="1579925"/>
            <a:ext cx="149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Josefin Sans"/>
                <a:ea typeface="Josefin Sans"/>
                <a:cs typeface="Josefin Sans"/>
                <a:sym typeface="Josefin Sans"/>
              </a:rPr>
              <a:t>Nom complet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ignika"/>
              <a:buNone/>
            </a:pPr>
            <a:r>
              <a:rPr lang="fr" b="1">
                <a:latin typeface="Signika"/>
                <a:ea typeface="Signika"/>
                <a:cs typeface="Signika"/>
                <a:sym typeface="Signika"/>
              </a:rPr>
              <a:t>API - Routes</a:t>
            </a:r>
            <a:endParaRPr/>
          </a:p>
        </p:txBody>
      </p:sp>
      <p:pic>
        <p:nvPicPr>
          <p:cNvPr id="277" name="Google Shape;277;p38" descr="Une image contenant Graphique, graphisme, Police, conceptio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64" y="4090034"/>
            <a:ext cx="994174" cy="99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27244"/>
            <a:ext cx="8839201" cy="2161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ignika"/>
              <a:buNone/>
            </a:pPr>
            <a:r>
              <a:rPr lang="fr" b="1">
                <a:latin typeface="Signika"/>
                <a:ea typeface="Signika"/>
                <a:cs typeface="Signika"/>
                <a:sym typeface="Signika"/>
              </a:rPr>
              <a:t>Scrapers - Utilité</a:t>
            </a:r>
            <a:endParaRPr/>
          </a:p>
        </p:txBody>
      </p:sp>
      <p:pic>
        <p:nvPicPr>
          <p:cNvPr id="285" name="Google Shape;285;p39" descr="Une image contenant Graphique, graphisme, Police, conceptio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64" y="4090034"/>
            <a:ext cx="994174" cy="99417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9"/>
          <p:cNvSpPr txBox="1"/>
          <p:nvPr/>
        </p:nvSpPr>
        <p:spPr>
          <a:xfrm>
            <a:off x="542050" y="1605425"/>
            <a:ext cx="39108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Josefin Sans Medium"/>
              <a:buChar char="●"/>
            </a:pPr>
            <a:r>
              <a:rPr lang="fr" sz="1800">
                <a:latin typeface="Josefin Sans Medium"/>
                <a:ea typeface="Josefin Sans Medium"/>
                <a:cs typeface="Josefin Sans Medium"/>
                <a:sym typeface="Josefin Sans Medium"/>
              </a:rPr>
              <a:t>Peuplement de la base</a:t>
            </a:r>
            <a:endParaRPr sz="1800"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Josefin Sans Medium"/>
              <a:buChar char="●"/>
            </a:pPr>
            <a:r>
              <a:rPr lang="fr" sz="1800">
                <a:latin typeface="Josefin Sans Medium"/>
                <a:ea typeface="Josefin Sans Medium"/>
                <a:cs typeface="Josefin Sans Medium"/>
                <a:sym typeface="Josefin Sans Medium"/>
              </a:rPr>
              <a:t>Pas d’accès légitime</a:t>
            </a:r>
            <a:endParaRPr sz="1800"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Josefin Sans Medium"/>
              <a:buChar char="●"/>
            </a:pPr>
            <a:r>
              <a:rPr lang="fr" sz="1800">
                <a:latin typeface="Josefin Sans Medium"/>
                <a:ea typeface="Josefin Sans Medium"/>
                <a:cs typeface="Josefin Sans Medium"/>
                <a:sym typeface="Josefin Sans Medium"/>
              </a:rPr>
              <a:t>Données en libre service</a:t>
            </a:r>
            <a:endParaRPr sz="1800">
              <a:latin typeface="Josefin Sans Medium"/>
              <a:ea typeface="Josefin Sans Medium"/>
              <a:cs typeface="Josefin Sans Medium"/>
              <a:sym typeface="Josefin Sans Medium"/>
            </a:endParaRPr>
          </a:p>
        </p:txBody>
      </p:sp>
      <p:pic>
        <p:nvPicPr>
          <p:cNvPr id="287" name="Google Shape;287;p39"/>
          <p:cNvPicPr preferRelativeResize="0"/>
          <p:nvPr/>
        </p:nvPicPr>
        <p:blipFill rotWithShape="1">
          <a:blip r:embed="rId4">
            <a:alphaModFix/>
          </a:blip>
          <a:srcRect r="4470" b="23722"/>
          <a:stretch/>
        </p:blipFill>
        <p:spPr>
          <a:xfrm>
            <a:off x="4012575" y="1171550"/>
            <a:ext cx="4692351" cy="28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ignika"/>
              <a:buNone/>
            </a:pPr>
            <a:r>
              <a:rPr lang="fr" b="1">
                <a:latin typeface="Signika"/>
                <a:ea typeface="Signika"/>
                <a:cs typeface="Signika"/>
                <a:sym typeface="Signika"/>
              </a:rPr>
              <a:t>Scrapers - Technologies</a:t>
            </a:r>
            <a:endParaRPr/>
          </a:p>
        </p:txBody>
      </p:sp>
      <p:pic>
        <p:nvPicPr>
          <p:cNvPr id="294" name="Google Shape;294;p40" descr="Une image contenant Graphique, graphisme, Police, conceptio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64" y="4090034"/>
            <a:ext cx="994174" cy="99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3251" y="1749125"/>
            <a:ext cx="1152200" cy="16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676" y="1803525"/>
            <a:ext cx="2678548" cy="16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9375" y="1725563"/>
            <a:ext cx="1905974" cy="190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ignika"/>
              <a:buNone/>
            </a:pPr>
            <a:r>
              <a:rPr lang="fr" b="1">
                <a:latin typeface="Signika"/>
                <a:ea typeface="Signika"/>
                <a:cs typeface="Signika"/>
                <a:sym typeface="Signika"/>
              </a:rPr>
              <a:t>Database</a:t>
            </a:r>
            <a:endParaRPr/>
          </a:p>
        </p:txBody>
      </p:sp>
      <p:pic>
        <p:nvPicPr>
          <p:cNvPr id="304" name="Google Shape;304;p41" descr="Une image contenant Graphique, graphisme, Police, conceptio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64" y="4090034"/>
            <a:ext cx="994174" cy="99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579" y="1859298"/>
            <a:ext cx="1324675" cy="132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41"/>
          <p:cNvCxnSpPr/>
          <p:nvPr/>
        </p:nvCxnSpPr>
        <p:spPr>
          <a:xfrm rot="10800000" flipH="1">
            <a:off x="2547350" y="2516688"/>
            <a:ext cx="956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07" name="Google Shape;3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3096" y="1859300"/>
            <a:ext cx="3322075" cy="1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ignika"/>
              <a:buNone/>
            </a:pPr>
            <a:r>
              <a:rPr lang="fr" b="1">
                <a:latin typeface="Signika"/>
                <a:ea typeface="Signika"/>
                <a:cs typeface="Signika"/>
                <a:sym typeface="Signika"/>
              </a:rPr>
              <a:t>Méthodologie de travail</a:t>
            </a:r>
            <a:endParaRPr/>
          </a:p>
        </p:txBody>
      </p:sp>
      <p:pic>
        <p:nvPicPr>
          <p:cNvPr id="314" name="Google Shape;314;p42" descr="Une image contenant Graphique, graphisme, Police, conceptio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64" y="4090034"/>
            <a:ext cx="994174" cy="9941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2"/>
          <p:cNvSpPr txBox="1"/>
          <p:nvPr/>
        </p:nvSpPr>
        <p:spPr>
          <a:xfrm>
            <a:off x="628650" y="1316525"/>
            <a:ext cx="41295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Char char="●"/>
            </a:pPr>
            <a:r>
              <a:rPr lang="fr" sz="1500">
                <a:latin typeface="Josefin Sans"/>
                <a:ea typeface="Josefin Sans"/>
                <a:cs typeface="Josefin Sans"/>
                <a:sym typeface="Josefin Sans"/>
              </a:rPr>
              <a:t>Application Mobile - Timothée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Char char="●"/>
            </a:pPr>
            <a:r>
              <a:rPr lang="fr" sz="1500">
                <a:latin typeface="Josefin Sans"/>
                <a:ea typeface="Josefin Sans"/>
                <a:cs typeface="Josefin Sans"/>
                <a:sym typeface="Josefin Sans"/>
              </a:rPr>
              <a:t>API + Scraper - Jarod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Char char="●"/>
            </a:pPr>
            <a:r>
              <a:rPr lang="fr" sz="1500">
                <a:latin typeface="Josefin Sans"/>
                <a:ea typeface="Josefin Sans"/>
                <a:cs typeface="Josefin Sans"/>
                <a:sym typeface="Josefin Sans"/>
              </a:rPr>
              <a:t>Database + Scraper - Anthony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Char char="●"/>
            </a:pPr>
            <a:r>
              <a:rPr lang="fr" sz="1500">
                <a:latin typeface="Josefin Sans"/>
                <a:ea typeface="Josefin Sans"/>
                <a:cs typeface="Josefin Sans"/>
                <a:sym typeface="Josefin Sans"/>
              </a:rPr>
              <a:t>Vidéo - Anthony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6" name="Google Shape;316;p42"/>
          <p:cNvSpPr txBox="1"/>
          <p:nvPr/>
        </p:nvSpPr>
        <p:spPr>
          <a:xfrm>
            <a:off x="4352950" y="1316525"/>
            <a:ext cx="41625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Char char="●"/>
            </a:pPr>
            <a:r>
              <a:rPr lang="fr" sz="1500">
                <a:latin typeface="Josefin Sans"/>
                <a:ea typeface="Josefin Sans"/>
                <a:cs typeface="Josefin Sans"/>
                <a:sym typeface="Josefin Sans"/>
              </a:rPr>
              <a:t>Feature branch respectée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Char char="●"/>
            </a:pPr>
            <a:r>
              <a:rPr lang="fr" sz="1500">
                <a:latin typeface="Josefin Sans"/>
                <a:ea typeface="Josefin Sans"/>
                <a:cs typeface="Josefin Sans"/>
                <a:sym typeface="Josefin Sans"/>
              </a:rPr>
              <a:t>Mise au point journalière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Char char="●"/>
            </a:pPr>
            <a:r>
              <a:rPr lang="fr" sz="1500">
                <a:latin typeface="Josefin Sans"/>
                <a:ea typeface="Josefin Sans"/>
                <a:cs typeface="Josefin Sans"/>
                <a:sym typeface="Josefin Sans"/>
              </a:rPr>
              <a:t>Feedback entre membre de l’équipe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ignika"/>
              <a:buNone/>
            </a:pPr>
            <a:r>
              <a:rPr lang="fr" b="1">
                <a:latin typeface="Signika"/>
                <a:ea typeface="Signika"/>
                <a:cs typeface="Signika"/>
                <a:sym typeface="Signika"/>
              </a:rPr>
              <a:t>Bilan</a:t>
            </a:r>
            <a:endParaRPr/>
          </a:p>
        </p:txBody>
      </p:sp>
      <p:pic>
        <p:nvPicPr>
          <p:cNvPr id="323" name="Google Shape;323;p43" descr="Une image contenant Graphique, graphisme, Police, conceptio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64" y="4090034"/>
            <a:ext cx="994174" cy="99417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 txBox="1"/>
          <p:nvPr/>
        </p:nvSpPr>
        <p:spPr>
          <a:xfrm>
            <a:off x="628650" y="1316525"/>
            <a:ext cx="4129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●"/>
            </a:pPr>
            <a:r>
              <a:rPr lang="fr" sz="1800">
                <a:latin typeface="Josefin Sans"/>
                <a:ea typeface="Josefin Sans"/>
                <a:cs typeface="Josefin Sans"/>
                <a:sym typeface="Josefin Sans"/>
              </a:rPr>
              <a:t>Infrastructure fonctionnelle</a:t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●"/>
            </a:pPr>
            <a:r>
              <a:rPr lang="fr" sz="1800">
                <a:latin typeface="Josefin Sans"/>
                <a:ea typeface="Josefin Sans"/>
                <a:cs typeface="Josefin Sans"/>
                <a:sym typeface="Josefin Sans"/>
              </a:rPr>
              <a:t>Application utilisable</a:t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●"/>
            </a:pPr>
            <a:r>
              <a:rPr lang="fr" sz="1800">
                <a:latin typeface="Josefin Sans"/>
                <a:ea typeface="Josefin Sans"/>
                <a:cs typeface="Josefin Sans"/>
                <a:sym typeface="Josefin Sans"/>
              </a:rPr>
              <a:t>Énorme apprentissage</a:t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ignika"/>
              <a:buNone/>
            </a:pPr>
            <a:r>
              <a:rPr lang="fr" b="1">
                <a:latin typeface="Signika"/>
                <a:ea typeface="Signika"/>
                <a:cs typeface="Signika"/>
                <a:sym typeface="Signika"/>
              </a:rPr>
              <a:t>Architecture</a:t>
            </a: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663" y="1146825"/>
            <a:ext cx="5604674" cy="372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 descr="Une image contenant Graphique, graphisme, Police, conception&#10;&#10;Description générée automatiqueme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564" y="4090034"/>
            <a:ext cx="994174" cy="99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/>
          <p:nvPr/>
        </p:nvSpPr>
        <p:spPr>
          <a:xfrm>
            <a:off x="628649" y="102822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 sz="3300" b="0" i="0" u="none" strike="noStrike" cap="none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31" name="Google Shape;331;p44"/>
          <p:cNvSpPr txBox="1"/>
          <p:nvPr/>
        </p:nvSpPr>
        <p:spPr>
          <a:xfrm>
            <a:off x="4766311" y="1525310"/>
            <a:ext cx="3749038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 sz="3300" b="1" i="0" u="none" strike="noStrike" cap="none">
              <a:solidFill>
                <a:srgbClr val="BF00FF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332" name="Google Shape;332;p44" descr="Une image contenant texte, Graphique, Police, graphism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5486" y="590927"/>
            <a:ext cx="3573025" cy="35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4"/>
          <p:cNvSpPr txBox="1">
            <a:spLocks noGrp="1"/>
          </p:cNvSpPr>
          <p:nvPr>
            <p:ph type="body" idx="1"/>
          </p:nvPr>
        </p:nvSpPr>
        <p:spPr>
          <a:xfrm>
            <a:off x="628649" y="382666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fr" sz="5400" b="1">
                <a:latin typeface="Signika"/>
                <a:ea typeface="Signika"/>
                <a:cs typeface="Signika"/>
                <a:sym typeface="Signika"/>
              </a:rPr>
              <a:t>www.scanalyze.ch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ignika"/>
              <a:buNone/>
            </a:pPr>
            <a:r>
              <a:rPr lang="fr" b="1">
                <a:latin typeface="Signika"/>
                <a:ea typeface="Signika"/>
                <a:cs typeface="Signika"/>
                <a:sym typeface="Signika"/>
              </a:rPr>
              <a:t>Application android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44" name="Google Shape;144;p27" descr="Une image contenant Graphique, graphisme, Police, conceptio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64" y="4090034"/>
            <a:ext cx="994174" cy="99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850" y="3908825"/>
            <a:ext cx="3976722" cy="9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 rotWithShape="1">
          <a:blip r:embed="rId5">
            <a:alphaModFix/>
          </a:blip>
          <a:srcRect l="19182" t="2599" r="18978" b="8385"/>
          <a:stretch/>
        </p:blipFill>
        <p:spPr>
          <a:xfrm>
            <a:off x="6057387" y="2186675"/>
            <a:ext cx="1405650" cy="1517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3898" y="2783098"/>
            <a:ext cx="1515150" cy="1265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8" name="Google Shape;148;p27"/>
          <p:cNvPicPr preferRelativeResize="0"/>
          <p:nvPr/>
        </p:nvPicPr>
        <p:blipFill rotWithShape="1">
          <a:blip r:embed="rId7">
            <a:alphaModFix/>
          </a:blip>
          <a:srcRect l="11649" t="21711" r="12356" b="21512"/>
          <a:stretch/>
        </p:blipFill>
        <p:spPr>
          <a:xfrm>
            <a:off x="1129838" y="1596912"/>
            <a:ext cx="2983275" cy="7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10225" y="1223850"/>
            <a:ext cx="2299976" cy="5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ignika"/>
              <a:buNone/>
            </a:pPr>
            <a:r>
              <a:rPr lang="fr" b="1">
                <a:latin typeface="Signika"/>
                <a:ea typeface="Signika"/>
                <a:cs typeface="Signika"/>
                <a:sym typeface="Signika"/>
              </a:rPr>
              <a:t>Scan workflow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56" name="Google Shape;156;p28" descr="Une image contenant Graphique, graphisme, Police, conceptio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64" y="4090034"/>
            <a:ext cx="994174" cy="99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37" y="1268044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9293" y="1947644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8700" y="267341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9381" y="3272844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90062" y="3785269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628650" y="452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ignika"/>
              <a:buNone/>
            </a:pPr>
            <a:r>
              <a:rPr lang="fr" b="1">
                <a:latin typeface="Signika"/>
                <a:ea typeface="Signika"/>
                <a:cs typeface="Signika"/>
                <a:sym typeface="Signika"/>
              </a:rPr>
              <a:t>Image pre-processing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68" name="Google Shape;168;p29" descr="Une image contenant Graphique, graphisme, Police, conceptio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64" y="4090034"/>
            <a:ext cx="994174" cy="99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87" y="1202406"/>
            <a:ext cx="2757673" cy="367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9600" y="1202400"/>
            <a:ext cx="2760280" cy="367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4710" y="1202402"/>
            <a:ext cx="2757673" cy="367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/>
        </p:nvSpPr>
        <p:spPr>
          <a:xfrm>
            <a:off x="294474" y="1202400"/>
            <a:ext cx="2757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source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3189624" y="1202400"/>
            <a:ext cx="2757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Grey scale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6087324" y="1202400"/>
            <a:ext cx="2757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Gaussian blur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628650" y="452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ignika"/>
              <a:buNone/>
            </a:pPr>
            <a:r>
              <a:rPr lang="fr" b="1">
                <a:latin typeface="Signika"/>
                <a:ea typeface="Signika"/>
                <a:cs typeface="Signika"/>
                <a:sym typeface="Signika"/>
              </a:rPr>
              <a:t>Image pre-processing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81" name="Google Shape;181;p30" descr="Une image contenant Graphique, graphisme, Police, conceptio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64" y="4090034"/>
            <a:ext cx="994174" cy="99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00" y="1200691"/>
            <a:ext cx="2768118" cy="367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946" y="1200691"/>
            <a:ext cx="2768118" cy="367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4000" y="1200691"/>
            <a:ext cx="2768118" cy="367198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6087324" y="1202400"/>
            <a:ext cx="2757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à image source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3187949" y="1202400"/>
            <a:ext cx="2757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Dilation / Erosion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299099" y="1202400"/>
            <a:ext cx="2757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OTSU Thresholding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0"/>
          <p:cNvSpPr/>
          <p:nvPr/>
        </p:nvSpPr>
        <p:spPr>
          <a:xfrm>
            <a:off x="4271875" y="1604850"/>
            <a:ext cx="54000" cy="5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5331475" y="1704300"/>
            <a:ext cx="54000" cy="5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5055925" y="4529100"/>
            <a:ext cx="54000" cy="5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" name="Google Shape;191;p30"/>
          <p:cNvCxnSpPr>
            <a:stCxn id="188" idx="6"/>
            <a:endCxn id="189" idx="2"/>
          </p:cNvCxnSpPr>
          <p:nvPr/>
        </p:nvCxnSpPr>
        <p:spPr>
          <a:xfrm>
            <a:off x="4325875" y="1631850"/>
            <a:ext cx="1005600" cy="99600"/>
          </a:xfrm>
          <a:prstGeom prst="straightConnector1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30"/>
          <p:cNvCxnSpPr>
            <a:stCxn id="189" idx="4"/>
            <a:endCxn id="190" idx="0"/>
          </p:cNvCxnSpPr>
          <p:nvPr/>
        </p:nvCxnSpPr>
        <p:spPr>
          <a:xfrm flipH="1">
            <a:off x="5083075" y="1758300"/>
            <a:ext cx="275400" cy="2770800"/>
          </a:xfrm>
          <a:prstGeom prst="straightConnector1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30"/>
          <p:cNvCxnSpPr>
            <a:stCxn id="190" idx="2"/>
            <a:endCxn id="194" idx="5"/>
          </p:cNvCxnSpPr>
          <p:nvPr/>
        </p:nvCxnSpPr>
        <p:spPr>
          <a:xfrm rot="10800000">
            <a:off x="3635125" y="4305600"/>
            <a:ext cx="1420800" cy="250500"/>
          </a:xfrm>
          <a:prstGeom prst="straightConnector1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30"/>
          <p:cNvCxnSpPr>
            <a:stCxn id="188" idx="3"/>
            <a:endCxn id="194" idx="0"/>
          </p:cNvCxnSpPr>
          <p:nvPr/>
        </p:nvCxnSpPr>
        <p:spPr>
          <a:xfrm flipH="1">
            <a:off x="3615883" y="1650942"/>
            <a:ext cx="663900" cy="2608500"/>
          </a:xfrm>
          <a:prstGeom prst="straightConnector1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30"/>
          <p:cNvSpPr/>
          <p:nvPr/>
        </p:nvSpPr>
        <p:spPr>
          <a:xfrm>
            <a:off x="3589013" y="4259550"/>
            <a:ext cx="54000" cy="5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342000" y="135125"/>
            <a:ext cx="8460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ignika"/>
              <a:buNone/>
            </a:pPr>
            <a:r>
              <a:rPr lang="fr" b="1">
                <a:latin typeface="Signika"/>
                <a:ea typeface="Signika"/>
                <a:cs typeface="Signika"/>
                <a:sym typeface="Signika"/>
              </a:rPr>
              <a:t>Correction de perspective et  post-processing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02" name="Google Shape;202;p31" descr="Une image contenant Graphique, graphisme, Police, conceptio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64" y="4090034"/>
            <a:ext cx="994174" cy="99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6387" y="1234369"/>
            <a:ext cx="1909441" cy="367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8171" y="1234369"/>
            <a:ext cx="1909441" cy="3672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ignika"/>
              <a:buNone/>
            </a:pPr>
            <a:r>
              <a:rPr lang="fr" b="1">
                <a:latin typeface="Signika"/>
                <a:ea typeface="Signika"/>
                <a:cs typeface="Signika"/>
                <a:sym typeface="Signika"/>
              </a:rPr>
              <a:t>Détection OCR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11" name="Google Shape;211;p32" descr="Une image contenant Graphique, graphisme, Police, conceptio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64" y="4090034"/>
            <a:ext cx="994174" cy="99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051" y="438601"/>
            <a:ext cx="2235225" cy="426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1150525" y="1633950"/>
            <a:ext cx="39108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Josefin Sans Medium"/>
              <a:buChar char="●"/>
            </a:pPr>
            <a:r>
              <a:rPr lang="fr" sz="1800">
                <a:latin typeface="Josefin Sans Medium"/>
                <a:ea typeface="Josefin Sans Medium"/>
                <a:cs typeface="Josefin Sans Medium"/>
                <a:sym typeface="Josefin Sans Medium"/>
              </a:rPr>
              <a:t>Blocs -&gt; groupe de texte</a:t>
            </a:r>
            <a:endParaRPr sz="1800"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Josefin Sans Medium"/>
              <a:buChar char="●"/>
            </a:pPr>
            <a:r>
              <a:rPr lang="fr" sz="1800">
                <a:latin typeface="Josefin Sans Medium"/>
                <a:ea typeface="Josefin Sans Medium"/>
                <a:cs typeface="Josefin Sans Medium"/>
                <a:sym typeface="Josefin Sans Medium"/>
              </a:rPr>
              <a:t>Lignes -&gt; lignes de mots</a:t>
            </a:r>
            <a:endParaRPr sz="1800"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Josefin Sans Medium"/>
              <a:buChar char="●"/>
            </a:pPr>
            <a:r>
              <a:rPr lang="fr" sz="1800">
                <a:latin typeface="Josefin Sans Medium"/>
                <a:ea typeface="Josefin Sans Medium"/>
                <a:cs typeface="Josefin Sans Medium"/>
                <a:sym typeface="Josefin Sans Medium"/>
              </a:rPr>
              <a:t>Elements -&gt; mots</a:t>
            </a:r>
            <a:endParaRPr sz="1800">
              <a:latin typeface="Josefin Sans Medium"/>
              <a:ea typeface="Josefin Sans Medium"/>
              <a:cs typeface="Josefin Sans Medium"/>
              <a:sym typeface="Josefin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ignika"/>
              <a:buNone/>
            </a:pPr>
            <a:r>
              <a:rPr lang="fr" b="1">
                <a:latin typeface="Signika"/>
                <a:ea typeface="Signika"/>
                <a:cs typeface="Signika"/>
                <a:sym typeface="Signika"/>
              </a:rPr>
              <a:t>Reconstruction des lignes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20" name="Google Shape;220;p33" descr="Une image contenant Graphique, graphisme, Police, conceptio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64" y="4090034"/>
            <a:ext cx="994174" cy="99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50119"/>
            <a:ext cx="8839203" cy="153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/>
          <p:nvPr/>
        </p:nvSpPr>
        <p:spPr>
          <a:xfrm>
            <a:off x="652575" y="1268050"/>
            <a:ext cx="71400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Medium"/>
              <a:buChar char="●"/>
            </a:pPr>
            <a:r>
              <a:rPr lang="fr" sz="1800">
                <a:latin typeface="Josefin Sans Medium"/>
                <a:ea typeface="Josefin Sans Medium"/>
                <a:cs typeface="Josefin Sans Medium"/>
                <a:sym typeface="Josefin Sans Medium"/>
              </a:rPr>
              <a:t>Éléments triés par coordonnée Y des bounding boxes</a:t>
            </a:r>
            <a:endParaRPr sz="1800"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Medium"/>
              <a:buChar char="●"/>
            </a:pPr>
            <a:r>
              <a:rPr lang="fr" sz="1800">
                <a:latin typeface="Josefin Sans Medium"/>
                <a:ea typeface="Josefin Sans Medium"/>
                <a:cs typeface="Josefin Sans Medium"/>
                <a:sym typeface="Josefin Sans Medium"/>
              </a:rPr>
              <a:t>reconstruction des lignes par coordonnée X</a:t>
            </a:r>
            <a:endParaRPr sz="1800"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Medium"/>
              <a:buChar char="●"/>
            </a:pPr>
            <a:r>
              <a:rPr lang="fr" sz="1800">
                <a:latin typeface="Josefin Sans Medium"/>
                <a:ea typeface="Josefin Sans Medium"/>
                <a:cs typeface="Josefin Sans Medium"/>
                <a:sym typeface="Josefin Sans Medium"/>
              </a:rPr>
              <a:t>Utilisation de regex pour détecter les patterns</a:t>
            </a:r>
            <a:endParaRPr sz="1800">
              <a:latin typeface="Josefin Sans Medium"/>
              <a:ea typeface="Josefin Sans Medium"/>
              <a:cs typeface="Josefin Sans Medium"/>
              <a:sym typeface="Josefin Sans Medium"/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3896" y="4161990"/>
            <a:ext cx="662450" cy="8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0849" y="4176509"/>
            <a:ext cx="599254" cy="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</Words>
  <Application>Microsoft Office PowerPoint</Application>
  <PresentationFormat>Affichage à l'écran (16:9)</PresentationFormat>
  <Paragraphs>129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Arial</vt:lpstr>
      <vt:lpstr>Calibri</vt:lpstr>
      <vt:lpstr>Signika</vt:lpstr>
      <vt:lpstr>Josefin Sans Medium</vt:lpstr>
      <vt:lpstr>Josefin Sans</vt:lpstr>
      <vt:lpstr>Simple Light</vt:lpstr>
      <vt:lpstr>Thème Office</vt:lpstr>
      <vt:lpstr>Présentation PowerPoint</vt:lpstr>
      <vt:lpstr>Architecture</vt:lpstr>
      <vt:lpstr>Application android</vt:lpstr>
      <vt:lpstr>Scan workflow</vt:lpstr>
      <vt:lpstr>Image pre-processing</vt:lpstr>
      <vt:lpstr>Image pre-processing</vt:lpstr>
      <vt:lpstr>Correction de perspective et  post-processing</vt:lpstr>
      <vt:lpstr>Détection OCR</vt:lpstr>
      <vt:lpstr>Reconstruction des lignes</vt:lpstr>
      <vt:lpstr>API - Technologies</vt:lpstr>
      <vt:lpstr>API - Technologies</vt:lpstr>
      <vt:lpstr>API - Algorithmes d’indexation</vt:lpstr>
      <vt:lpstr>API - Indexation</vt:lpstr>
      <vt:lpstr>API - Routes</vt:lpstr>
      <vt:lpstr>Scrapers - Utilité</vt:lpstr>
      <vt:lpstr>Scrapers - Technologies</vt:lpstr>
      <vt:lpstr>Database</vt:lpstr>
      <vt:lpstr>Méthodologie de travail</vt:lpstr>
      <vt:lpstr>Bilan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Anthony David</dc:creator>
  <cp:lastModifiedBy>Anthony David</cp:lastModifiedBy>
  <cp:revision>1</cp:revision>
  <dcterms:modified xsi:type="dcterms:W3CDTF">2023-09-08T21:05:56Z</dcterms:modified>
</cp:coreProperties>
</file>